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8" r:id="rId2"/>
    <p:sldId id="406" r:id="rId3"/>
    <p:sldId id="388" r:id="rId4"/>
    <p:sldId id="407" r:id="rId5"/>
    <p:sldId id="404" r:id="rId6"/>
    <p:sldId id="402" r:id="rId7"/>
    <p:sldId id="425" r:id="rId8"/>
    <p:sldId id="389" r:id="rId9"/>
    <p:sldId id="393" r:id="rId10"/>
    <p:sldId id="390" r:id="rId11"/>
    <p:sldId id="426" r:id="rId12"/>
    <p:sldId id="396" r:id="rId13"/>
    <p:sldId id="397" r:id="rId14"/>
    <p:sldId id="398" r:id="rId15"/>
    <p:sldId id="399" r:id="rId16"/>
    <p:sldId id="427" r:id="rId17"/>
    <p:sldId id="395" r:id="rId18"/>
    <p:sldId id="400" r:id="rId19"/>
    <p:sldId id="428" r:id="rId20"/>
    <p:sldId id="394" r:id="rId21"/>
    <p:sldId id="401" r:id="rId22"/>
    <p:sldId id="423" r:id="rId23"/>
    <p:sldId id="403" r:id="rId24"/>
    <p:sldId id="421" r:id="rId25"/>
    <p:sldId id="422" r:id="rId26"/>
    <p:sldId id="424" r:id="rId27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29"/>
    <a:srgbClr val="040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8A05FFD-36AB-4F96-A712-46FAFD74F595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D829B02-404A-47C7-B84A-DEE23EA1CBF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</a:t>
            </a:r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  <a:p>
            <a:r>
              <a:rPr lang="pt-BR" sz="4800" b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Eventos Futuros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Através da pregação do Evangelho do Reino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PREGADORES: 144 mil judeus e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duas testemunhas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:</a:t>
            </a: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11:3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“E darei poder às minhas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duas testemunhas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e profetizarão por mil duzentos e sessenta dias, vestidas de saco.”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sz="1200" b="1" kern="50" dirty="0" smtClean="0">
              <a:solidFill>
                <a:srgbClr val="000000"/>
              </a:solidFill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Apocalipse 11:9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“</a:t>
            </a:r>
            <a:r>
              <a:rPr lang="pt-BR" b="1" i="1" dirty="0" smtClean="0"/>
              <a:t>E homens de vários povos, e tribos, e línguas, e nações verão seus corpos mortos por três dias e meio, e não permitirão que os seus corpos mortos sejam postos em sepulcros</a:t>
            </a:r>
            <a:r>
              <a:rPr lang="pt-BR" b="1" dirty="0" smtClean="0"/>
              <a:t>.”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salvas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mas em geral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o mundo dos gentios se rebelará contra Deus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seguindo o Anticristo que se estabelece como Deus.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salvas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lvl="3" hangingPunct="0">
              <a:spcBef>
                <a:spcPts val="0"/>
              </a:spcBef>
              <a:buFont typeface="Wingdings" pitchFamily="2" charset="2"/>
              <a:buChar char="Ø"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  Cento e quarenta e quatro mil selados (7:4):</a:t>
            </a: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7:9-14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Depois destas coisas olhei, e eis aqui </a:t>
            </a:r>
            <a:r>
              <a:rPr lang="pt-BR" b="1" i="1" u="sng" kern="50" dirty="0" smtClean="0">
                <a:solidFill>
                  <a:srgbClr val="000000"/>
                </a:solidFill>
                <a:ea typeface="Times New Roman"/>
              </a:rPr>
              <a:t>uma multidão, a qual ninguém podia contar, de todas as nações, e tribos, e povos, e línguas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, que estavam diante do trono, e perante o Cordeiro, trajando vestes brancas e com palmas nas suas mãos; E clamavam com grande voz, dizendo: Salvação ao nosso Deus, que está assentado no trono, e ao Cordeiro..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.”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 smtClean="0"/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salvas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lvl="3" hangingPunct="0">
              <a:spcBef>
                <a:spcPts val="0"/>
              </a:spcBef>
              <a:buFont typeface="Wingdings" pitchFamily="2" charset="2"/>
              <a:buChar char="Ø"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  Cento e quarenta e quatro mil selados (7:4):</a:t>
            </a: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7:9-14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“...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E todos os anjos estavam ao redor do trono, e dos anciãos, e dos quatro animais; e prostraram-se diante do trono sobre seus rostos, e adoraram a Deus, Dizendo: Amém. Louvor, e glória, e sabedoria, e ação de graças, e honra, e poder, e força ao nosso Deus, para todo o sempre. Amém. 13 E um dos anciãos me falou, dizendo: Estes que estão vestidos de vestes brancas, </a:t>
            </a:r>
            <a:r>
              <a:rPr lang="pt-BR" b="1" i="1" u="sng" kern="50" dirty="0" smtClean="0">
                <a:solidFill>
                  <a:srgbClr val="000000"/>
                </a:solidFill>
                <a:ea typeface="Times New Roman"/>
              </a:rPr>
              <a:t>quem são, e de onde vieram?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...”</a:t>
            </a:r>
            <a:r>
              <a:rPr lang="en-US" b="1" i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i="1" dirty="0" smtClean="0"/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salvas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lvl="3" hangingPunct="0">
              <a:spcBef>
                <a:spcPts val="0"/>
              </a:spcBef>
              <a:buFont typeface="Wingdings" pitchFamily="2" charset="2"/>
              <a:buChar char="Ø"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  Cento e quarenta e quatro mil selados (7:4):</a:t>
            </a: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7:9-14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“...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E eu disse-lhe: Senhor, tu sabes. E ele disse-me: Estes </a:t>
            </a:r>
            <a:r>
              <a:rPr lang="pt-BR" b="1" i="1" u="sng" kern="50" dirty="0" smtClean="0">
                <a:solidFill>
                  <a:srgbClr val="000000"/>
                </a:solidFill>
                <a:ea typeface="Times New Roman"/>
              </a:rPr>
              <a:t>são os que vieram da grande tribulação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, e lavaram as suas vestes e as branquearam no sangue do Cordeiro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.”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 smtClean="0"/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salvas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lvl="3" hangingPunct="0">
              <a:spcBef>
                <a:spcPts val="0"/>
              </a:spcBef>
              <a:buFont typeface="Wingdings" pitchFamily="2" charset="2"/>
              <a:buChar char="Ø"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  Cento e quarenta e quatro mil selados (14:1):</a:t>
            </a: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14:6-7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E vi outro anjo voar pelo meio do céu, e tinha o evangelho eterno, para o proclamar aos que habitam sobre a terra, e a toda a nação, e tribo, e língua, e povo, Dizendo com grande voz: Temei a Deus, e dai-lhe glória; porque é vinda a hora do seu juízo. E adorai aquele que fez o céu, e a terra, e o mar, e as fontes das águas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.”</a:t>
            </a: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  <a:ea typeface="Times New Roman"/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Graças à Deus muitas pessoas serão salvas,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mas em geral o mundo dos gentios se rebelará contra Deus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seguindo o Anticristo que se estabelece como Deus. 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Os gentios se rebelarão contra Deus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Apocalipse 9:20-21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“</a:t>
            </a:r>
            <a:r>
              <a:rPr lang="pt-BR" b="1" i="1" dirty="0" smtClean="0"/>
              <a:t>E os outros homens, que não foram mortos por estas pragas, não se arrependeram das obras de suas mãos, para não adorarem os demônios, e os ídolos de ouro, e de prata, e de bronze, e de pedra, e de madeira, que nem podem ver, nem ouvir, nem andar.</a:t>
            </a:r>
            <a:r>
              <a:rPr lang="pt-BR" b="1" i="1" baseline="30000" dirty="0" smtClean="0"/>
              <a:t> </a:t>
            </a:r>
            <a:r>
              <a:rPr lang="pt-BR" b="1" i="1" u="sng" dirty="0" smtClean="0"/>
              <a:t>E não se arrependeram </a:t>
            </a:r>
            <a:r>
              <a:rPr lang="pt-BR" b="1" i="1" dirty="0" smtClean="0"/>
              <a:t>dos seus homicídios, nem das suas feitiçarias, nem da sua fornicação, nem dos seus furtos</a:t>
            </a:r>
            <a:r>
              <a:rPr lang="pt-BR" b="1" dirty="0" smtClean="0"/>
              <a:t>.”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Os gentios se rebelarão contra Deus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Apocalipse 19:9-11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 “</a:t>
            </a:r>
            <a:r>
              <a:rPr lang="pt-BR" b="1" i="1" dirty="0" smtClean="0"/>
              <a:t>E os homens foram abrasados com grandes calores, e blasfemaram o nome de Deus, que tem poder sobre estas pragas; e não se arrependeram para lhe darem glória. E o quinto anjo derramou a sua taça sobre o trono da besta, e o seu reino se fez tenebroso; e eles mordiam as suas línguas de dor. E por causa das suas dores, e por causa das suas chagas, blasfemaram do Deus do céu; </a:t>
            </a:r>
            <a:r>
              <a:rPr lang="pt-BR" b="1" i="1" u="sng" dirty="0" smtClean="0"/>
              <a:t>e não se arrependeram das suas obras</a:t>
            </a:r>
            <a:r>
              <a:rPr lang="pt-BR" b="1" dirty="0" smtClean="0"/>
              <a:t>.”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Para os judeus terá outra resultado.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No fim da Tribulação a nação de Israel será salva, aceitando Jesus Cristo como o seu Salvador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4884" y="1227748"/>
            <a:ext cx="4433500" cy="12961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3733418" y="1490266"/>
            <a:ext cx="4094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INTERVALO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EXPLICAÇÃO do CONTEXTO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No fim da Tribulação a nação de Israel será salva, aceitando Jesus Cristo como o seu Salvador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b="1" kern="50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err="1" smtClean="0"/>
              <a:t>Romanos</a:t>
            </a:r>
            <a:r>
              <a:rPr lang="en-US" b="1" dirty="0" smtClean="0"/>
              <a:t> 11:25-27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“</a:t>
            </a:r>
            <a:r>
              <a:rPr lang="pt-BR" b="1" i="1" dirty="0" smtClean="0"/>
              <a:t>Porque não quero, irmãos, que ignoreis este segredo (para que não presumais de vós mesmos): que o endurecimento veio em parte sobre Israel, até que a plenitude dos gentios haja entrado. E assim todo o Israel será salvo, como está escrito: De Sião virá o Libertador, E desviará de Jacó as impiedades. E esta será a minha aliança com eles, Quando eu tirar os seus pecados</a:t>
            </a:r>
            <a:r>
              <a:rPr lang="pt-BR" b="1" dirty="0" smtClean="0"/>
              <a:t>.”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Será que as pessoas hoje, que rejeitam o Evangelho</a:t>
            </a:r>
            <a:r>
              <a:rPr lang="pt-BR" b="1" kern="50" smtClean="0">
                <a:solidFill>
                  <a:srgbClr val="000000"/>
                </a:solidFill>
                <a:ea typeface="Times New Roman"/>
              </a:rPr>
              <a:t>, podem 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ser salvos depois do arrebatamento?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CREIO QUE NÃO!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b="1" kern="50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/>
              <a:t>1 Tessalonicenses 2:-12</a:t>
            </a:r>
          </a:p>
          <a:p>
            <a:pPr algn="ctr"/>
            <a:r>
              <a:rPr lang="en-US" b="1" dirty="0" smtClean="0"/>
              <a:t>“</a:t>
            </a:r>
            <a:r>
              <a:rPr lang="pt-BR" b="1" i="1" dirty="0" smtClean="0"/>
              <a:t>A esse cuja vinda é segundo a eficácia de Satanás, com todo o poder, e sinais e prodígios de mentira, E com todo </a:t>
            </a:r>
            <a:r>
              <a:rPr lang="pt-BR" b="1" i="1" u="sng" dirty="0" smtClean="0"/>
              <a:t>o engano da injustiça </a:t>
            </a:r>
            <a:r>
              <a:rPr lang="pt-BR" b="1" i="1" dirty="0" smtClean="0"/>
              <a:t>para </a:t>
            </a:r>
            <a:r>
              <a:rPr lang="pt-BR" b="1" i="1" u="sng" dirty="0" smtClean="0"/>
              <a:t>os que perecem, porque não receberam o amor da verdade para se salvarem</a:t>
            </a:r>
            <a:r>
              <a:rPr lang="pt-BR" b="1" i="1" dirty="0" smtClean="0"/>
              <a:t>.  E por isso Deus lhes enviará </a:t>
            </a:r>
            <a:r>
              <a:rPr lang="pt-BR" b="1" i="1" u="sng" dirty="0" smtClean="0"/>
              <a:t>a operação do erro, para que creiam a mentira</a:t>
            </a:r>
            <a:r>
              <a:rPr lang="pt-BR" b="1" i="1" dirty="0" smtClean="0"/>
              <a:t>;  Para que sejam julgados </a:t>
            </a:r>
            <a:r>
              <a:rPr lang="pt-BR" b="1" i="1" u="sng" dirty="0" smtClean="0"/>
              <a:t>todos os que não creram a verdade</a:t>
            </a:r>
            <a:r>
              <a:rPr lang="pt-BR" b="1" i="1" dirty="0" smtClean="0"/>
              <a:t>, antes tiveram prazer na </a:t>
            </a:r>
            <a:r>
              <a:rPr lang="pt-BR" b="1" i="1" dirty="0" err="1" smtClean="0"/>
              <a:t>iniqüidade</a:t>
            </a:r>
            <a:r>
              <a:rPr lang="pt-BR" b="1" dirty="0" smtClean="0"/>
              <a:t>.”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93984" y="2317884"/>
            <a:ext cx="1368152" cy="45091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2800" b="1" kern="50" dirty="0" smtClean="0">
                <a:solidFill>
                  <a:srgbClr val="000000"/>
                </a:solidFill>
                <a:ea typeface="Times New Roman"/>
              </a:rPr>
              <a:t>Ele tem os julgamentos que seriam lançados sobre a Terra durante a Tribulação. São sete selos, sete trombetas e sete taças.</a:t>
            </a:r>
            <a:endParaRPr lang="pt-B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37363" y="44624"/>
            <a:ext cx="664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com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9632" y="2936106"/>
            <a:ext cx="6533957" cy="3517230"/>
            <a:chOff x="1309712" y="1639962"/>
            <a:chExt cx="6533957" cy="3517230"/>
          </a:xfrm>
        </p:grpSpPr>
        <p:sp>
          <p:nvSpPr>
            <p:cNvPr id="5" name="Rectangle 4"/>
            <p:cNvSpPr/>
            <p:nvPr/>
          </p:nvSpPr>
          <p:spPr>
            <a:xfrm>
              <a:off x="1691680" y="1844824"/>
              <a:ext cx="5904656" cy="3312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5" descr="Picture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9712" y="1639962"/>
              <a:ext cx="6533957" cy="31736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37363" y="44624"/>
            <a:ext cx="664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com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Estrutura do Livro de Sete Selos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4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6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7363" y="44624"/>
            <a:ext cx="664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com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Estrutura do Livro de Sete Selos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35746" y="1791866"/>
            <a:ext cx="154766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6-16</a:t>
            </a:r>
            <a:endParaRPr lang="pt-BR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46340" y="2916560"/>
            <a:ext cx="115212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</a:t>
            </a:r>
            <a:endParaRPr lang="pt-BR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36526" y="2882652"/>
            <a:ext cx="280831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6</a:t>
            </a:r>
            <a:endParaRPr lang="pt-BR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885828" y="2905894"/>
            <a:ext cx="86409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7</a:t>
            </a:r>
            <a:endParaRPr lang="pt-BR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072136" y="4155554"/>
            <a:ext cx="86409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9</a:t>
            </a:r>
            <a:endParaRPr lang="pt-BR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6280" y="4149080"/>
            <a:ext cx="233556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8:1-12</a:t>
            </a:r>
            <a:endParaRPr lang="pt-BR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15816" y="4634086"/>
            <a:ext cx="118762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8:13</a:t>
            </a:r>
            <a:endParaRPr lang="pt-BR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012914" y="4158386"/>
            <a:ext cx="123432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10:1 -11:14</a:t>
            </a:r>
            <a:endParaRPr lang="pt-BR" sz="2000" b="1" dirty="0"/>
          </a:p>
        </p:txBody>
      </p:sp>
      <p:sp>
        <p:nvSpPr>
          <p:cNvPr id="62" name="TextBox 61"/>
          <p:cNvSpPr txBox="1"/>
          <p:nvPr/>
        </p:nvSpPr>
        <p:spPr>
          <a:xfrm rot="19050948">
            <a:off x="6247918" y="3672046"/>
            <a:ext cx="172819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11:15-19</a:t>
            </a:r>
            <a:endParaRPr lang="pt-BR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130380" y="4182988"/>
            <a:ext cx="16561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15:1-16:1</a:t>
            </a:r>
            <a:endParaRPr lang="pt-BR" sz="2000" b="1" dirty="0"/>
          </a:p>
        </p:txBody>
      </p:sp>
      <p:sp>
        <p:nvSpPr>
          <p:cNvPr id="77" name="TextBox 76"/>
          <p:cNvSpPr txBox="1"/>
          <p:nvPr/>
        </p:nvSpPr>
        <p:spPr>
          <a:xfrm rot="19489145">
            <a:off x="5687706" y="5599102"/>
            <a:ext cx="166083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16:13-16</a:t>
            </a:r>
            <a:endParaRPr lang="pt-BR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115616" y="5661248"/>
            <a:ext cx="452164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16:2-12</a:t>
            </a:r>
            <a:endParaRPr lang="pt-BR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164288" y="5621178"/>
            <a:ext cx="18722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16:17-21</a:t>
            </a:r>
            <a:endParaRPr lang="pt-BR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962944" y="6311096"/>
            <a:ext cx="518457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Cap. 17-18 – O JULGAMENTO FINAL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6037542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93984" y="2317884"/>
            <a:ext cx="1368152" cy="45091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707" y="208672"/>
            <a:ext cx="790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Resumo das Coisas Futuras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184994" y="1772816"/>
            <a:ext cx="8748464" cy="2520280"/>
            <a:chOff x="395536" y="44624"/>
            <a:chExt cx="8748464" cy="2520280"/>
          </a:xfrm>
        </p:grpSpPr>
        <p:sp>
          <p:nvSpPr>
            <p:cNvPr id="7" name="Rectangle 6"/>
            <p:cNvSpPr/>
            <p:nvPr/>
          </p:nvSpPr>
          <p:spPr>
            <a:xfrm>
              <a:off x="395536" y="44624"/>
              <a:ext cx="8748464" cy="25202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Group 44"/>
            <p:cNvGrpSpPr/>
            <p:nvPr/>
          </p:nvGrpSpPr>
          <p:grpSpPr>
            <a:xfrm>
              <a:off x="563935" y="188640"/>
              <a:ext cx="8395220" cy="2160240"/>
              <a:chOff x="563935" y="188640"/>
              <a:chExt cx="8395220" cy="21602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83568" y="1882924"/>
                <a:ext cx="8064896" cy="0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2" descr="http://upload.wikimedia.org/wikipedia/commons/4/49/Latin_cross_gold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0564" y="1152679"/>
                <a:ext cx="595135" cy="7465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 descr="Índic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9593" y="1146215"/>
                <a:ext cx="725810" cy="70352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 descr="novo_ceu_nova_terr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99410" y="1382956"/>
                <a:ext cx="648072" cy="48605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Untitl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40750" y="1480699"/>
                <a:ext cx="325734" cy="38714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Picture 13" descr="Milênio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19242" y="1187491"/>
                <a:ext cx="1396727" cy="67447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5" name="Group 18"/>
              <p:cNvGrpSpPr/>
              <p:nvPr/>
            </p:nvGrpSpPr>
            <p:grpSpPr>
              <a:xfrm>
                <a:off x="3738490" y="946820"/>
                <a:ext cx="2976824" cy="1296144"/>
                <a:chOff x="4788887" y="2488362"/>
                <a:chExt cx="3671545" cy="1512168"/>
              </a:xfrm>
            </p:grpSpPr>
            <p:pic>
              <p:nvPicPr>
                <p:cNvPr id="26" name="Picture 25" descr="tribulacao.jpg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788887" y="2488362"/>
                  <a:ext cx="3671545" cy="151216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5410582" y="2863900"/>
                  <a:ext cx="2592288" cy="31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 smtClean="0"/>
                    <a:t>Selos Trombetas Taças</a:t>
                  </a:r>
                  <a:endParaRPr lang="pt-BR" sz="1400" b="1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7436321" y="1933382"/>
                <a:ext cx="936104" cy="41549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50" dirty="0" smtClean="0">
                    <a:latin typeface="Arial Black" pitchFamily="34" charset="0"/>
                  </a:rPr>
                  <a:t>TRONO BRANCO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66867" y="774229"/>
                <a:ext cx="1277094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latin typeface="Arial Black" pitchFamily="34" charset="0"/>
                  </a:rPr>
                  <a:t>MILÊNIO</a:t>
                </a:r>
                <a:endParaRPr lang="pt-BR" dirty="0">
                  <a:latin typeface="Arial Black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88743" y="2012082"/>
                <a:ext cx="1711424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>
                    <a:latin typeface="Arial Black" pitchFamily="34" charset="0"/>
                  </a:rPr>
                  <a:t>TRIBULAÇÃO</a:t>
                </a:r>
                <a:endParaRPr lang="pt-BR" sz="1400" dirty="0">
                  <a:latin typeface="Arial Black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79035" y="831379"/>
                <a:ext cx="1080120" cy="41549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50" dirty="0" smtClean="0">
                    <a:latin typeface="Arial Black" pitchFamily="34" charset="0"/>
                  </a:rPr>
                  <a:t>Novo Céus e Terra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48830" y="971203"/>
                <a:ext cx="1368152" cy="2769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Arial Black" pitchFamily="34" charset="0"/>
                  </a:rPr>
                  <a:t>IGREJA</a:t>
                </a:r>
                <a:endParaRPr lang="pt-BR" sz="1200" dirty="0">
                  <a:latin typeface="Arial Black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3935" y="1916832"/>
                <a:ext cx="648072" cy="2539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50" dirty="0" smtClean="0">
                    <a:latin typeface="Arial Black" pitchFamily="34" charset="0"/>
                  </a:rPr>
                  <a:t>CRUZ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38922" y="908720"/>
                <a:ext cx="1401188" cy="3385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/>
                  <a:t>Arrebatamento</a:t>
                </a:r>
                <a:r>
                  <a:rPr lang="pt-BR" sz="1600" b="1" dirty="0" smtClean="0"/>
                  <a:t>  </a:t>
                </a:r>
                <a:endParaRPr lang="pt-BR" sz="16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94859" y="1234852"/>
                <a:ext cx="0" cy="216024"/>
              </a:xfrm>
              <a:prstGeom prst="line">
                <a:avLst/>
              </a:prstGeom>
              <a:ln w="349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263505" y="942628"/>
                <a:ext cx="1050891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 smtClean="0"/>
                  <a:t> Revelação</a:t>
                </a:r>
                <a:endParaRPr lang="pt-BR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19672" y="188640"/>
                <a:ext cx="62646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latin typeface="Arial Black" pitchFamily="34" charset="0"/>
                  </a:rPr>
                  <a:t>EVENTOS PRINCIPAIS DO FUTURO</a:t>
                </a:r>
                <a:endParaRPr lang="pt-BR" dirty="0">
                  <a:latin typeface="Arial Black" pitchFamily="34" charset="0"/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3209330" y="2636912"/>
            <a:ext cx="1440160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4145434" y="3731546"/>
            <a:ext cx="1728192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/>
          <p:cNvSpPr/>
          <p:nvPr/>
        </p:nvSpPr>
        <p:spPr>
          <a:xfrm>
            <a:off x="5009530" y="2636912"/>
            <a:ext cx="1080120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/>
          <p:cNvSpPr/>
          <p:nvPr/>
        </p:nvSpPr>
        <p:spPr>
          <a:xfrm>
            <a:off x="6161658" y="2492896"/>
            <a:ext cx="1296144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7241778" y="3645024"/>
            <a:ext cx="936104" cy="4320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45560" y="1654314"/>
            <a:ext cx="7632848" cy="3356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606707" y="208672"/>
            <a:ext cx="790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Resumo das Coisas Futuras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" name="Picture 2" descr="C:\01Data\02Materias-Instituto\4-3Escatologia I e II\graphics\Used\tribul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637" y="2441416"/>
            <a:ext cx="5781675" cy="23812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8" name="Rectangle 37"/>
          <p:cNvSpPr/>
          <p:nvPr/>
        </p:nvSpPr>
        <p:spPr>
          <a:xfrm>
            <a:off x="2956773" y="3065105"/>
            <a:ext cx="3528392" cy="989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Box 38"/>
          <p:cNvSpPr txBox="1"/>
          <p:nvPr/>
        </p:nvSpPr>
        <p:spPr>
          <a:xfrm>
            <a:off x="2997294" y="3053462"/>
            <a:ext cx="3456384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cs typeface="Arial" pitchFamily="34" charset="0"/>
              </a:rPr>
              <a:t>TRIBULAÇÃO</a:t>
            </a:r>
          </a:p>
          <a:p>
            <a:pPr algn="ctr"/>
            <a:r>
              <a:rPr lang="pt-BR" sz="2800" b="1" dirty="0" smtClean="0">
                <a:cs typeface="Arial" pitchFamily="34" charset="0"/>
              </a:rPr>
              <a:t>Cap. 6-18</a:t>
            </a:r>
            <a:endParaRPr lang="pt-BR" sz="2800" b="1" dirty="0"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2620" y="2173868"/>
            <a:ext cx="2304256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Arrebatamento</a:t>
            </a:r>
          </a:p>
          <a:p>
            <a:pPr algn="ctr"/>
            <a:r>
              <a:rPr lang="pt-BR" sz="2400" b="1" dirty="0" smtClean="0"/>
              <a:t>Cap. 4-5</a:t>
            </a:r>
            <a:endParaRPr lang="pt-BR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54598" y="2158370"/>
            <a:ext cx="2232248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 Revelação</a:t>
            </a:r>
          </a:p>
          <a:p>
            <a:pPr algn="ctr"/>
            <a:r>
              <a:rPr lang="pt-BR" sz="2400" b="1" dirty="0" smtClean="0"/>
              <a:t>Cap. 19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691680" y="2276872"/>
            <a:ext cx="590465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/>
          <p:cNvSpPr/>
          <p:nvPr/>
        </p:nvSpPr>
        <p:spPr>
          <a:xfrm>
            <a:off x="606707" y="208672"/>
            <a:ext cx="790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Resumo das Coisas Futuras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5" name="Picture 54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712" y="2072010"/>
            <a:ext cx="6533957" cy="3173636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>
            <a:off x="5220072" y="3140968"/>
            <a:ext cx="1399148" cy="88507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apezoid 6"/>
          <p:cNvSpPr/>
          <p:nvPr/>
        </p:nvSpPr>
        <p:spPr>
          <a:xfrm>
            <a:off x="3995936" y="3212976"/>
            <a:ext cx="1404630" cy="80758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apezoid 7"/>
          <p:cNvSpPr/>
          <p:nvPr/>
        </p:nvSpPr>
        <p:spPr>
          <a:xfrm>
            <a:off x="2900318" y="3212976"/>
            <a:ext cx="1296144" cy="80758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apezoid 8"/>
          <p:cNvSpPr/>
          <p:nvPr/>
        </p:nvSpPr>
        <p:spPr>
          <a:xfrm>
            <a:off x="5580112" y="2492896"/>
            <a:ext cx="1296144" cy="7200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apezoid 9"/>
          <p:cNvSpPr/>
          <p:nvPr/>
        </p:nvSpPr>
        <p:spPr>
          <a:xfrm>
            <a:off x="3851920" y="2492896"/>
            <a:ext cx="1872208" cy="7200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apezoid 10"/>
          <p:cNvSpPr/>
          <p:nvPr/>
        </p:nvSpPr>
        <p:spPr>
          <a:xfrm>
            <a:off x="2699792" y="2564904"/>
            <a:ext cx="1296144" cy="72008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251520" y="126876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Quais são os julgamentos dados durante a Tribulação?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Tribulação tem a finalidade de chamar o mundo para arrependimento. Deus faz isso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através da pregação do Evangelho do Reino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e os julgamentos sobre a iniquidade do povo.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Graças à Deus muitas pessoas serão salvos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mas em geral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o mundo dos gentios se rebelará contra Deus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seguindo o Anticristo que se estabelece como Deus. Para os judeus terá outra resultado.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No fim da Tribulação a nação de Israel será salva, aceitando Jesus Cristo como o seu Salvador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</a:t>
            </a:r>
            <a:r>
              <a:rPr lang="en-US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Tribulação tem a finalidade de chamar o mundo para arrependimento. Deus faz isso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através da pregação do Evangelho do Reino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e os julgamentos sobre a iniquidade do povo.</a:t>
            </a: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Através da pregação do Evangelho do Reino...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PROFETIZADO:</a:t>
            </a: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Mateus 24:14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E este evangelho do reino será pregado em todo o mundo, em testemunho a todas as nações, e então virá o fim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.” 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89240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Através da pregação do Evangelho do Reino</a:t>
            </a:r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u="sng" kern="50" dirty="0" smtClean="0">
              <a:solidFill>
                <a:srgbClr val="000000"/>
              </a:solidFill>
            </a:endParaRP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PREGADORES: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144 mil judeus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e duas testemunhas:</a:t>
            </a: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1000" b="1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7:4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E ouvi o número dos selados, e eram </a:t>
            </a:r>
            <a:r>
              <a:rPr lang="pt-BR" b="1" i="1" u="sng" kern="50" dirty="0" smtClean="0">
                <a:solidFill>
                  <a:srgbClr val="000000"/>
                </a:solidFill>
                <a:ea typeface="Times New Roman"/>
              </a:rPr>
              <a:t>cento e quarenta e quatro mil selados</a:t>
            </a:r>
            <a:r>
              <a:rPr lang="pt-BR" b="1" i="1" kern="50" dirty="0" smtClean="0">
                <a:solidFill>
                  <a:srgbClr val="000000"/>
                </a:solidFill>
                <a:ea typeface="Times New Roman"/>
              </a:rPr>
              <a:t>, de todas as tribos dos filhos de Israel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.”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1000" b="1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Apocalipse Apo 14:1 e 4a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“E olhei, e eis que estava o Cordeiro sobre o monte Sião, e com ele </a:t>
            </a:r>
            <a:r>
              <a:rPr lang="pt-BR" b="1" u="sng" kern="50" dirty="0" smtClean="0">
                <a:solidFill>
                  <a:srgbClr val="000000"/>
                </a:solidFill>
                <a:ea typeface="Times New Roman"/>
              </a:rPr>
              <a:t>cento e quarenta e quatro mil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, que em suas testas tinham escrito o nome de seu Pai.”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1000" b="1" kern="50" dirty="0" smtClean="0">
              <a:solidFill>
                <a:srgbClr val="000000"/>
              </a:solidFill>
              <a:ea typeface="Times New Roman"/>
            </a:endParaRP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“Estes são os que não estão contaminados com mulheres; porque são virgens.”</a:t>
            </a:r>
          </a:p>
          <a:p>
            <a:pPr algn="ctr" hangingPunct="0">
              <a:spcBef>
                <a:spcPts val="0"/>
              </a:spcBef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dirty="0" smtClean="0"/>
          </a:p>
          <a:p>
            <a:pPr algn="ctr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pt-BR" b="1" dirty="0"/>
          </a:p>
        </p:txBody>
      </p:sp>
      <p:sp>
        <p:nvSpPr>
          <p:cNvPr id="4" name="Rectangle 3"/>
          <p:cNvSpPr/>
          <p:nvPr/>
        </p:nvSpPr>
        <p:spPr>
          <a:xfrm>
            <a:off x="764886" y="208672"/>
            <a:ext cx="759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Propósito da Tribulação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1803</Words>
  <Application>Microsoft Office PowerPoint</Application>
  <PresentationFormat>On-screen Show (4:3)</PresentationFormat>
  <Paragraphs>393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241</cp:revision>
  <dcterms:created xsi:type="dcterms:W3CDTF">2016-05-03T20:47:01Z</dcterms:created>
  <dcterms:modified xsi:type="dcterms:W3CDTF">2016-09-22T13:44:28Z</dcterms:modified>
</cp:coreProperties>
</file>